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325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40" r:id="rId10"/>
    <p:sldId id="341" r:id="rId11"/>
    <p:sldId id="342" r:id="rId12"/>
    <p:sldId id="322" r:id="rId13"/>
    <p:sldId id="328" r:id="rId14"/>
    <p:sldId id="326" r:id="rId15"/>
    <p:sldId id="327" r:id="rId16"/>
    <p:sldId id="329" r:id="rId17"/>
    <p:sldId id="324" r:id="rId18"/>
    <p:sldId id="308" r:id="rId19"/>
    <p:sldId id="307" r:id="rId20"/>
    <p:sldId id="319" r:id="rId21"/>
    <p:sldId id="298" r:id="rId22"/>
    <p:sldId id="318" r:id="rId23"/>
    <p:sldId id="299" r:id="rId24"/>
    <p:sldId id="320" r:id="rId25"/>
    <p:sldId id="321" r:id="rId26"/>
    <p:sldId id="330" r:id="rId27"/>
    <p:sldId id="323" r:id="rId28"/>
  </p:sldIdLst>
  <p:sldSz cx="12192000" cy="6858000"/>
  <p:notesSz cx="6858000" cy="9144000"/>
  <p:embeddedFontLst>
    <p:embeddedFont>
      <p:font typeface="아리따-돋움(TTF)-Bold" panose="020206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아리따-돋움(TTF)-SemiBold" panose="02020603020101020101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E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627" autoAdjust="0"/>
  </p:normalViewPr>
  <p:slideViewPr>
    <p:cSldViewPr snapToGrid="0">
      <p:cViewPr varScale="1">
        <p:scale>
          <a:sx n="92" d="100"/>
          <a:sy n="92" d="100"/>
        </p:scale>
        <p:origin x="13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56D07-452F-49CA-B3E1-E000ED2BF47A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5B4AC-EF19-42ED-B866-0EAEA1786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6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이번주에는 </a:t>
            </a:r>
            <a:r>
              <a:rPr lang="ko-KR" altLang="en-US" dirty="0" err="1"/>
              <a:t>중간데모</a:t>
            </a:r>
            <a:r>
              <a:rPr lang="ko-KR" altLang="en-US" dirty="0"/>
              <a:t> 전 주로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나노에 </a:t>
            </a:r>
            <a:r>
              <a:rPr lang="ko-KR" altLang="en-US" dirty="0" err="1"/>
              <a:t>서보모터를</a:t>
            </a:r>
            <a:r>
              <a:rPr lang="ko-KR" altLang="en-US" dirty="0"/>
              <a:t> 장착하여 </a:t>
            </a:r>
            <a:r>
              <a:rPr lang="ko-KR" altLang="en-US" dirty="0" err="1"/>
              <a:t>서보모터를</a:t>
            </a:r>
            <a:r>
              <a:rPr lang="ko-KR" altLang="en-US" dirty="0"/>
              <a:t>  제어하였습니다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144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저번주</a:t>
            </a:r>
            <a:r>
              <a:rPr lang="ko-KR" altLang="en-US" dirty="0"/>
              <a:t> 금요일 오후 </a:t>
            </a:r>
            <a:r>
              <a:rPr lang="en-US" altLang="ko-KR" dirty="0"/>
              <a:t>5</a:t>
            </a:r>
            <a:r>
              <a:rPr lang="ko-KR" altLang="en-US" dirty="0"/>
              <a:t>시 넘어서 갑자기 </a:t>
            </a:r>
            <a:r>
              <a:rPr lang="ko-KR" altLang="en-US" dirty="0" err="1"/>
              <a:t>물품신청하는</a:t>
            </a:r>
            <a:r>
              <a:rPr lang="ko-KR" altLang="en-US" dirty="0"/>
              <a:t> 방식이 바뀐 것을 </a:t>
            </a:r>
            <a:r>
              <a:rPr lang="ko-KR" altLang="en-US" dirty="0" err="1"/>
              <a:t>알림받아서</a:t>
            </a:r>
            <a:r>
              <a:rPr lang="en-US" altLang="ko-KR" dirty="0"/>
              <a:t>, </a:t>
            </a:r>
            <a:r>
              <a:rPr lang="ko-KR" altLang="en-US" dirty="0"/>
              <a:t>이번주 월요일에 물품을 신청해서 아직 </a:t>
            </a:r>
            <a:r>
              <a:rPr lang="ko-KR" altLang="en-US" dirty="0" err="1"/>
              <a:t>아두이노</a:t>
            </a:r>
            <a:r>
              <a:rPr lang="ko-KR" altLang="en-US" dirty="0"/>
              <a:t> 나노 연결 케이블 배송이 오지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우노로</a:t>
            </a:r>
            <a:r>
              <a:rPr lang="ko-KR" altLang="en-US" dirty="0"/>
              <a:t> </a:t>
            </a:r>
            <a:r>
              <a:rPr lang="ko-KR" altLang="en-US" dirty="0" err="1"/>
              <a:t>서보모터를</a:t>
            </a:r>
            <a:r>
              <a:rPr lang="ko-KR" altLang="en-US" dirty="0"/>
              <a:t> 장착하여 구현해 보았습니다</a:t>
            </a:r>
            <a:r>
              <a:rPr lang="en-US" altLang="ko-KR" dirty="0"/>
              <a:t>. </a:t>
            </a:r>
            <a:r>
              <a:rPr lang="ko-KR" altLang="en-US" dirty="0" err="1"/>
              <a:t>아두이노</a:t>
            </a:r>
            <a:r>
              <a:rPr lang="ko-KR" altLang="en-US" dirty="0"/>
              <a:t> 나노와 </a:t>
            </a:r>
            <a:r>
              <a:rPr lang="ko-KR" altLang="en-US" dirty="0" err="1"/>
              <a:t>우노는</a:t>
            </a:r>
            <a:r>
              <a:rPr lang="ko-KR" altLang="en-US" dirty="0"/>
              <a:t> 크기만 다를 뿐 같은 성능이기 때문에 테스트에 큰 문제가 없었다고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다음주 </a:t>
            </a:r>
            <a:r>
              <a:rPr lang="ko-KR" altLang="en-US" dirty="0" err="1"/>
              <a:t>중간데모</a:t>
            </a:r>
            <a:r>
              <a:rPr lang="ko-KR" altLang="en-US" dirty="0"/>
              <a:t> 때에는 </a:t>
            </a:r>
            <a:r>
              <a:rPr lang="ko-KR" altLang="en-US" dirty="0" err="1"/>
              <a:t>아두이노</a:t>
            </a:r>
            <a:r>
              <a:rPr lang="ko-KR" altLang="en-US" dirty="0"/>
              <a:t> 나노로 보여드리도록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05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우노와</a:t>
            </a:r>
            <a:r>
              <a:rPr lang="ko-KR" altLang="en-US" dirty="0"/>
              <a:t> </a:t>
            </a:r>
            <a:r>
              <a:rPr lang="ko-KR" altLang="en-US" dirty="0" err="1"/>
              <a:t>서보모터</a:t>
            </a:r>
            <a:r>
              <a:rPr lang="ko-KR" altLang="en-US" dirty="0"/>
              <a:t> 연결 회로도 입니다</a:t>
            </a:r>
            <a:r>
              <a:rPr lang="en-US" altLang="ko-KR" dirty="0"/>
              <a:t>. </a:t>
            </a:r>
            <a:r>
              <a:rPr lang="ko-KR" altLang="en-US" dirty="0"/>
              <a:t>노란색은 </a:t>
            </a:r>
            <a:r>
              <a:rPr lang="en-US" altLang="ko-KR" dirty="0"/>
              <a:t>5</a:t>
            </a:r>
            <a:r>
              <a:rPr lang="ko-KR" altLang="en-US" dirty="0" err="1"/>
              <a:t>번핀에</a:t>
            </a:r>
            <a:r>
              <a:rPr lang="ko-KR" altLang="en-US" dirty="0"/>
              <a:t> 빨간색은 </a:t>
            </a:r>
            <a:r>
              <a:rPr lang="en-US" altLang="ko-KR" dirty="0"/>
              <a:t>5V, </a:t>
            </a:r>
            <a:r>
              <a:rPr lang="ko-KR" altLang="en-US" dirty="0"/>
              <a:t>검정색은 </a:t>
            </a:r>
            <a:r>
              <a:rPr lang="en-US" altLang="ko-KR" dirty="0"/>
              <a:t>GND</a:t>
            </a:r>
            <a:r>
              <a:rPr lang="ko-KR" altLang="en-US" dirty="0"/>
              <a:t>에 연결합니다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38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라이브러리 예제를 이용한 테스트입니다</a:t>
            </a:r>
            <a:r>
              <a:rPr lang="en-US" altLang="ko-KR" dirty="0"/>
              <a:t>. </a:t>
            </a:r>
            <a:r>
              <a:rPr lang="ko-KR" altLang="en-US" dirty="0"/>
              <a:t>각도를 </a:t>
            </a:r>
            <a:r>
              <a:rPr lang="en-US" altLang="ko-KR" dirty="0"/>
              <a:t>0</a:t>
            </a:r>
            <a:r>
              <a:rPr lang="ko-KR" altLang="en-US" dirty="0"/>
              <a:t>도로 초기화하고</a:t>
            </a:r>
            <a:r>
              <a:rPr lang="en-US" altLang="ko-KR" dirty="0"/>
              <a:t>, 0</a:t>
            </a:r>
            <a:r>
              <a:rPr lang="ko-KR" altLang="en-US" dirty="0"/>
              <a:t>도부터 </a:t>
            </a:r>
            <a:r>
              <a:rPr lang="en-US" altLang="ko-KR" dirty="0"/>
              <a:t>180</a:t>
            </a:r>
            <a:r>
              <a:rPr lang="ko-KR" altLang="en-US" dirty="0"/>
              <a:t>도</a:t>
            </a:r>
            <a:r>
              <a:rPr lang="en-US" altLang="ko-KR" dirty="0"/>
              <a:t>, 180</a:t>
            </a:r>
            <a:r>
              <a:rPr lang="ko-KR" altLang="en-US" dirty="0"/>
              <a:t>도부터 </a:t>
            </a:r>
            <a:r>
              <a:rPr lang="en-US" altLang="ko-KR" dirty="0"/>
              <a:t>0</a:t>
            </a:r>
            <a:r>
              <a:rPr lang="ko-KR" altLang="en-US" dirty="0"/>
              <a:t>도로 반복하여 이동하는 것인데</a:t>
            </a:r>
            <a:r>
              <a:rPr lang="en-US" altLang="ko-KR" dirty="0"/>
              <a:t>, </a:t>
            </a:r>
            <a:r>
              <a:rPr lang="ko-KR" altLang="en-US" dirty="0"/>
              <a:t>정확히 </a:t>
            </a:r>
            <a:r>
              <a:rPr lang="en-US" altLang="ko-KR" dirty="0"/>
              <a:t>180</a:t>
            </a:r>
            <a:r>
              <a:rPr lang="ko-KR" altLang="en-US" dirty="0"/>
              <a:t>도까지 회전이 되지는 않았습니다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버튼 누르고</a:t>
            </a:r>
            <a:r>
              <a:rPr lang="en-US" altLang="ko-KR" dirty="0"/>
              <a:t>) 180</a:t>
            </a:r>
            <a:r>
              <a:rPr lang="ko-KR" altLang="en-US" dirty="0"/>
              <a:t>도 대신 </a:t>
            </a:r>
            <a:r>
              <a:rPr lang="en-US" altLang="ko-KR" dirty="0"/>
              <a:t>90</a:t>
            </a:r>
            <a:r>
              <a:rPr lang="ko-KR" altLang="en-US" dirty="0"/>
              <a:t>도로 하였을 때에도 정확히 </a:t>
            </a:r>
            <a:r>
              <a:rPr lang="en-US" altLang="ko-KR" dirty="0"/>
              <a:t>90</a:t>
            </a:r>
            <a:r>
              <a:rPr lang="ko-KR" altLang="en-US" dirty="0"/>
              <a:t>도로 회전이 되지는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272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 err="1"/>
              <a:t>번핀에</a:t>
            </a:r>
            <a:r>
              <a:rPr lang="ko-KR" altLang="en-US" dirty="0"/>
              <a:t> </a:t>
            </a:r>
            <a:r>
              <a:rPr lang="ko-KR" altLang="en-US" dirty="0" err="1"/>
              <a:t>서보모터를</a:t>
            </a:r>
            <a:r>
              <a:rPr lang="ko-KR" altLang="en-US" dirty="0"/>
              <a:t> 연결하고 각도를 </a:t>
            </a:r>
            <a:r>
              <a:rPr lang="en-US" altLang="ko-KR" dirty="0"/>
              <a:t>0</a:t>
            </a:r>
            <a:r>
              <a:rPr lang="ko-KR" altLang="en-US" dirty="0"/>
              <a:t>도에서 </a:t>
            </a:r>
            <a:r>
              <a:rPr lang="en-US" altLang="ko-KR" dirty="0"/>
              <a:t>110</a:t>
            </a:r>
            <a:r>
              <a:rPr lang="ko-KR" altLang="en-US" dirty="0"/>
              <a:t>도로</a:t>
            </a:r>
            <a:r>
              <a:rPr lang="en-US" altLang="ko-KR" dirty="0"/>
              <a:t>, 110</a:t>
            </a:r>
            <a:r>
              <a:rPr lang="ko-KR" altLang="en-US" dirty="0"/>
              <a:t>도에서 </a:t>
            </a:r>
            <a:r>
              <a:rPr lang="en-US" altLang="ko-KR" dirty="0"/>
              <a:t>0</a:t>
            </a:r>
            <a:r>
              <a:rPr lang="ko-KR" altLang="en-US" dirty="0"/>
              <a:t>도로 이동하도록 수정하여 테스트 하였더니 원하는 </a:t>
            </a:r>
            <a:r>
              <a:rPr lang="en-US" altLang="ko-KR" dirty="0"/>
              <a:t>90</a:t>
            </a:r>
            <a:r>
              <a:rPr lang="ko-KR" altLang="en-US" dirty="0"/>
              <a:t>도의 각도가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0</a:t>
            </a:r>
            <a:r>
              <a:rPr lang="ko-KR" altLang="en-US" dirty="0"/>
              <a:t>도일 때 </a:t>
            </a:r>
            <a:r>
              <a:rPr lang="en-US" altLang="ko-KR" dirty="0"/>
              <a:t>unlock, 90</a:t>
            </a:r>
            <a:r>
              <a:rPr lang="ko-KR" altLang="en-US" dirty="0"/>
              <a:t>도일 때 </a:t>
            </a:r>
            <a:r>
              <a:rPr lang="en-US" altLang="ko-KR" dirty="0"/>
              <a:t>lock</a:t>
            </a:r>
            <a:r>
              <a:rPr lang="ko-KR" altLang="en-US" dirty="0"/>
              <a:t>이 되기 때문에 </a:t>
            </a:r>
            <a:r>
              <a:rPr lang="en-US" altLang="ko-KR" dirty="0"/>
              <a:t>0</a:t>
            </a:r>
            <a:r>
              <a:rPr lang="ko-KR" altLang="en-US" dirty="0"/>
              <a:t>도와 </a:t>
            </a:r>
            <a:r>
              <a:rPr lang="en-US" altLang="ko-KR" dirty="0"/>
              <a:t>90</a:t>
            </a:r>
            <a:r>
              <a:rPr lang="ko-KR" altLang="en-US" dirty="0"/>
              <a:t>도의 각도가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595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서보모터가</a:t>
            </a:r>
            <a:r>
              <a:rPr lang="ko-KR" altLang="en-US" dirty="0"/>
              <a:t> 화요일</a:t>
            </a:r>
            <a:r>
              <a:rPr lang="en-US" altLang="ko-KR" dirty="0"/>
              <a:t>, </a:t>
            </a:r>
            <a:r>
              <a:rPr lang="ko-KR" altLang="en-US" dirty="0"/>
              <a:t>어제 도착한 관계로</a:t>
            </a:r>
            <a:r>
              <a:rPr lang="en-US" altLang="ko-KR" dirty="0"/>
              <a:t>, </a:t>
            </a:r>
            <a:r>
              <a:rPr lang="ko-KR" altLang="en-US" dirty="0"/>
              <a:t>블루투스 모듈은 장착하지 못하였고 일단 </a:t>
            </a:r>
            <a:r>
              <a:rPr lang="en-US" altLang="ko-KR" dirty="0"/>
              <a:t>serial</a:t>
            </a:r>
            <a:r>
              <a:rPr lang="ko-KR" altLang="en-US" dirty="0"/>
              <a:t>로 연결하여 제어해 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버튼을 누르고</a:t>
            </a:r>
            <a:r>
              <a:rPr lang="en-US" altLang="ko-KR" dirty="0"/>
              <a:t>) </a:t>
            </a:r>
            <a:r>
              <a:rPr lang="ko-KR" altLang="en-US" dirty="0"/>
              <a:t>잘 보이지는 않지만</a:t>
            </a:r>
            <a:r>
              <a:rPr lang="en-US" altLang="ko-KR" dirty="0"/>
              <a:t>, serial </a:t>
            </a:r>
            <a:r>
              <a:rPr lang="ko-KR" altLang="en-US" dirty="0"/>
              <a:t>입력 창에 </a:t>
            </a:r>
            <a:r>
              <a:rPr lang="en-US" altLang="ko-KR" dirty="0"/>
              <a:t>0</a:t>
            </a:r>
            <a:r>
              <a:rPr lang="ko-KR" altLang="en-US" dirty="0"/>
              <a:t>을 입력하면 </a:t>
            </a:r>
            <a:r>
              <a:rPr lang="en-US" altLang="ko-KR" dirty="0"/>
              <a:t>0</a:t>
            </a:r>
            <a:r>
              <a:rPr lang="ko-KR" altLang="en-US" dirty="0"/>
              <a:t>도로</a:t>
            </a:r>
            <a:r>
              <a:rPr lang="en-US" altLang="ko-KR" dirty="0"/>
              <a:t>, 1</a:t>
            </a:r>
            <a:r>
              <a:rPr lang="ko-KR" altLang="en-US" dirty="0"/>
              <a:t>을 입력하면 </a:t>
            </a:r>
            <a:r>
              <a:rPr lang="en-US" altLang="ko-KR" dirty="0"/>
              <a:t>110</a:t>
            </a:r>
            <a:r>
              <a:rPr lang="ko-KR" altLang="en-US" dirty="0"/>
              <a:t>도로 각도가 변화하는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다음주에는 이를 블루투스로 제어하는 것을 보여드리도록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262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이번주에는 </a:t>
            </a:r>
            <a:r>
              <a:rPr lang="ko-KR" altLang="en-US" dirty="0" err="1"/>
              <a:t>중간데모</a:t>
            </a:r>
            <a:r>
              <a:rPr lang="ko-KR" altLang="en-US" dirty="0"/>
              <a:t> 전 주로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나노에 </a:t>
            </a:r>
            <a:r>
              <a:rPr lang="ko-KR" altLang="en-US" dirty="0" err="1"/>
              <a:t>서보모터를</a:t>
            </a:r>
            <a:r>
              <a:rPr lang="ko-KR" altLang="en-US" dirty="0"/>
              <a:t> 장착하여 </a:t>
            </a:r>
            <a:r>
              <a:rPr lang="ko-KR" altLang="en-US" dirty="0" err="1"/>
              <a:t>서보모터를</a:t>
            </a:r>
            <a:r>
              <a:rPr lang="ko-KR" altLang="en-US" dirty="0"/>
              <a:t>  제어하였습니다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25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다음주 </a:t>
            </a:r>
            <a:r>
              <a:rPr lang="ko-KR" altLang="en-US" dirty="0" err="1"/>
              <a:t>중간데모때에는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나노에 </a:t>
            </a:r>
            <a:r>
              <a:rPr lang="ko-KR" altLang="en-US" dirty="0" err="1"/>
              <a:t>서보모터</a:t>
            </a:r>
            <a:r>
              <a:rPr lang="ko-KR" altLang="en-US" dirty="0"/>
              <a:t> 및 블루투스 모듈을 장착하여 블루투스 통신으로 모터를 </a:t>
            </a:r>
            <a:r>
              <a:rPr lang="en-US" altLang="ko-KR" dirty="0"/>
              <a:t>0</a:t>
            </a:r>
            <a:r>
              <a:rPr lang="ko-KR" altLang="en-US" dirty="0"/>
              <a:t>도와 </a:t>
            </a:r>
            <a:r>
              <a:rPr lang="en-US" altLang="ko-KR" dirty="0"/>
              <a:t>90</a:t>
            </a:r>
            <a:r>
              <a:rPr lang="ko-KR" altLang="en-US" dirty="0"/>
              <a:t>도 제어를 하는 것을 보여드릴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974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이번주에는 </a:t>
            </a:r>
            <a:r>
              <a:rPr lang="ko-KR" altLang="en-US" dirty="0" err="1"/>
              <a:t>중간데모</a:t>
            </a:r>
            <a:r>
              <a:rPr lang="ko-KR" altLang="en-US" dirty="0"/>
              <a:t> 전 주로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나노에 </a:t>
            </a:r>
            <a:r>
              <a:rPr lang="ko-KR" altLang="en-US" dirty="0" err="1"/>
              <a:t>서보모터를</a:t>
            </a:r>
            <a:r>
              <a:rPr lang="ko-KR" altLang="en-US" dirty="0"/>
              <a:t> 장착하여 </a:t>
            </a:r>
            <a:r>
              <a:rPr lang="ko-KR" altLang="en-US" dirty="0" err="1"/>
              <a:t>서보모터를</a:t>
            </a:r>
            <a:r>
              <a:rPr lang="ko-KR" altLang="en-US" dirty="0"/>
              <a:t>  제어하였습니다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51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이번주에는 </a:t>
            </a:r>
            <a:r>
              <a:rPr lang="ko-KR" altLang="en-US" dirty="0" err="1"/>
              <a:t>중간데모</a:t>
            </a:r>
            <a:r>
              <a:rPr lang="ko-KR" altLang="en-US" dirty="0"/>
              <a:t> 전 주로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나노에 </a:t>
            </a:r>
            <a:r>
              <a:rPr lang="ko-KR" altLang="en-US" dirty="0" err="1"/>
              <a:t>서보모터를</a:t>
            </a:r>
            <a:r>
              <a:rPr lang="ko-KR" altLang="en-US" dirty="0"/>
              <a:t> 장착하여 </a:t>
            </a:r>
            <a:r>
              <a:rPr lang="ko-KR" altLang="en-US" dirty="0" err="1"/>
              <a:t>서보모터를</a:t>
            </a:r>
            <a:r>
              <a:rPr lang="ko-KR" altLang="en-US" dirty="0"/>
              <a:t>  제어하였습니다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이번주에는 </a:t>
            </a:r>
            <a:r>
              <a:rPr lang="ko-KR" altLang="en-US" dirty="0" err="1"/>
              <a:t>중간데모</a:t>
            </a:r>
            <a:r>
              <a:rPr lang="ko-KR" altLang="en-US" dirty="0"/>
              <a:t> 전 주로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나노에 </a:t>
            </a:r>
            <a:r>
              <a:rPr lang="ko-KR" altLang="en-US" dirty="0" err="1"/>
              <a:t>서보모터를</a:t>
            </a:r>
            <a:r>
              <a:rPr lang="ko-KR" altLang="en-US" dirty="0"/>
              <a:t> 장착하여 </a:t>
            </a:r>
            <a:r>
              <a:rPr lang="ko-KR" altLang="en-US" dirty="0" err="1"/>
              <a:t>서보모터를</a:t>
            </a:r>
            <a:r>
              <a:rPr lang="ko-KR" altLang="en-US" dirty="0"/>
              <a:t>  제어하였습니다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194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662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이번주에는 </a:t>
            </a:r>
            <a:r>
              <a:rPr lang="ko-KR" altLang="en-US" dirty="0" err="1"/>
              <a:t>중간데모</a:t>
            </a:r>
            <a:r>
              <a:rPr lang="ko-KR" altLang="en-US" dirty="0"/>
              <a:t> 전 주로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나노에 </a:t>
            </a:r>
            <a:r>
              <a:rPr lang="ko-KR" altLang="en-US" dirty="0" err="1"/>
              <a:t>서보모터를</a:t>
            </a:r>
            <a:r>
              <a:rPr lang="ko-KR" altLang="en-US" dirty="0"/>
              <a:t> 장착하여 </a:t>
            </a:r>
            <a:r>
              <a:rPr lang="ko-KR" altLang="en-US" dirty="0" err="1"/>
              <a:t>서보모터를</a:t>
            </a:r>
            <a:r>
              <a:rPr lang="ko-KR" altLang="en-US" dirty="0"/>
              <a:t>  제어하였습니다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6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및 모듈들이 들어있는 원통 두 개는 </a:t>
            </a:r>
            <a:r>
              <a:rPr lang="en-US" altLang="ko-KR" dirty="0"/>
              <a:t>3D</a:t>
            </a:r>
            <a:r>
              <a:rPr lang="ko-KR" altLang="en-US" dirty="0"/>
              <a:t>프린터로 출력하여 구현할 것이고</a:t>
            </a:r>
            <a:r>
              <a:rPr lang="en-US" altLang="ko-KR" dirty="0"/>
              <a:t>, (</a:t>
            </a:r>
            <a:r>
              <a:rPr lang="ko-KR" altLang="en-US" dirty="0"/>
              <a:t>버튼 누른 후</a:t>
            </a:r>
            <a:r>
              <a:rPr lang="en-US" altLang="ko-KR" dirty="0"/>
              <a:t>) </a:t>
            </a:r>
            <a:r>
              <a:rPr lang="ko-KR" altLang="en-US" dirty="0"/>
              <a:t>이러한 케이블 들로 연결하여 </a:t>
            </a:r>
            <a:r>
              <a:rPr lang="ko-KR" altLang="en-US" dirty="0" err="1"/>
              <a:t>스마트락을</a:t>
            </a:r>
            <a:r>
              <a:rPr lang="ko-KR" altLang="en-US" dirty="0"/>
              <a:t> 구현하려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</a:t>
            </a:r>
            <a:r>
              <a:rPr lang="en-US" altLang="ko-KR" dirty="0"/>
              <a:t>, </a:t>
            </a:r>
            <a:r>
              <a:rPr lang="ko-KR" altLang="en-US" dirty="0"/>
              <a:t>아직 모듈들을 다 부착하여 구현하지 않았기 때문에 모든 모듈 및 기능이 다 구현되고</a:t>
            </a:r>
            <a:r>
              <a:rPr lang="en-US" altLang="ko-KR" dirty="0"/>
              <a:t> </a:t>
            </a:r>
            <a:r>
              <a:rPr lang="ko-KR" altLang="en-US" dirty="0"/>
              <a:t>부착되었을 때 최적의 사이즈를 측정하여 </a:t>
            </a:r>
            <a:r>
              <a:rPr lang="ko-KR" altLang="en-US" dirty="0" err="1"/>
              <a:t>최종데모</a:t>
            </a:r>
            <a:r>
              <a:rPr lang="ko-KR" altLang="en-US" dirty="0"/>
              <a:t> 전 마지막에 구현할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4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언락과</a:t>
            </a:r>
            <a:r>
              <a:rPr lang="ko-KR" altLang="en-US" dirty="0"/>
              <a:t> </a:t>
            </a:r>
            <a:r>
              <a:rPr lang="ko-KR" altLang="en-US" dirty="0" err="1"/>
              <a:t>락은</a:t>
            </a:r>
            <a:r>
              <a:rPr lang="ko-KR" altLang="en-US" dirty="0"/>
              <a:t> 저번주에 </a:t>
            </a:r>
            <a:r>
              <a:rPr lang="ko-KR" altLang="en-US" dirty="0" err="1"/>
              <a:t>설명드렸던</a:t>
            </a:r>
            <a:r>
              <a:rPr lang="ko-KR" altLang="en-US" dirty="0"/>
              <a:t> 것과 마찬가지로 구현될 것입니다</a:t>
            </a:r>
            <a:r>
              <a:rPr lang="en-US" altLang="ko-KR" dirty="0"/>
              <a:t>. Unlocked</a:t>
            </a:r>
            <a:r>
              <a:rPr lang="ko-KR" altLang="en-US" dirty="0"/>
              <a:t>은 </a:t>
            </a:r>
            <a:r>
              <a:rPr lang="ko-KR" altLang="en-US" dirty="0" err="1"/>
              <a:t>서보모터의</a:t>
            </a:r>
            <a:r>
              <a:rPr lang="ko-KR" altLang="en-US" dirty="0"/>
              <a:t> 각도가 </a:t>
            </a:r>
            <a:r>
              <a:rPr lang="en-US" altLang="ko-KR" dirty="0"/>
              <a:t>0</a:t>
            </a:r>
            <a:r>
              <a:rPr lang="ko-KR" altLang="en-US" dirty="0"/>
              <a:t>도</a:t>
            </a:r>
            <a:r>
              <a:rPr lang="en-US" altLang="ko-KR" dirty="0"/>
              <a:t>, locked</a:t>
            </a:r>
            <a:r>
              <a:rPr lang="ko-KR" altLang="en-US" dirty="0"/>
              <a:t>은 </a:t>
            </a:r>
            <a:r>
              <a:rPr lang="en-US" altLang="ko-KR" dirty="0"/>
              <a:t>90</a:t>
            </a:r>
            <a:r>
              <a:rPr lang="ko-KR" altLang="en-US" dirty="0"/>
              <a:t>도로 구현이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5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프린터는 필라멘트의 가격이 굉장히 비싸기 때문에 저희가 구현하려는 프로젝트인</a:t>
            </a:r>
            <a:r>
              <a:rPr lang="en-US" altLang="ko-KR" dirty="0"/>
              <a:t>, </a:t>
            </a:r>
            <a:r>
              <a:rPr lang="ko-KR" altLang="en-US" dirty="0"/>
              <a:t>공유경제플랫폼과 같은 세운상가 내에 </a:t>
            </a:r>
            <a:r>
              <a:rPr lang="en-US" altLang="ko-KR" dirty="0"/>
              <a:t>‘</a:t>
            </a:r>
            <a:r>
              <a:rPr lang="ko-KR" altLang="en-US" dirty="0" err="1"/>
              <a:t>팹랩</a:t>
            </a:r>
            <a:r>
              <a:rPr lang="en-US" altLang="ko-KR" dirty="0"/>
              <a:t>’</a:t>
            </a:r>
            <a:r>
              <a:rPr lang="ko-KR" altLang="en-US" dirty="0"/>
              <a:t>에서 </a:t>
            </a:r>
            <a:r>
              <a:rPr lang="en-US" altLang="ko-KR" dirty="0"/>
              <a:t>3D</a:t>
            </a:r>
            <a:r>
              <a:rPr lang="ko-KR" altLang="en-US" dirty="0"/>
              <a:t>프린터를 이용하려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버튼 누르고</a:t>
            </a:r>
            <a:r>
              <a:rPr lang="en-US" altLang="ko-KR" dirty="0"/>
              <a:t>) </a:t>
            </a:r>
            <a:r>
              <a:rPr lang="ko-KR" altLang="en-US" dirty="0"/>
              <a:t>한 시간에 </a:t>
            </a:r>
            <a:r>
              <a:rPr lang="en-US" altLang="ko-KR" dirty="0"/>
              <a:t>3</a:t>
            </a:r>
            <a:r>
              <a:rPr lang="ko-KR" altLang="en-US" dirty="0"/>
              <a:t>천원으로 굉장히 저렴하게 이용할 수 있습니다</a:t>
            </a:r>
            <a:r>
              <a:rPr lang="en-US" altLang="ko-KR" dirty="0"/>
              <a:t>. </a:t>
            </a:r>
            <a:r>
              <a:rPr lang="ko-KR" altLang="en-US" dirty="0"/>
              <a:t>설계 디자인이 끝난 후 프린트를 하러 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5B4AC-EF19-42ED-B866-0EAEA1786F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0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7A97-5E5E-42C8-969F-4253E0AB9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2ADA89-590C-4189-ABF3-0D8A2472C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F5BD0-6FD1-4D05-9D98-6F3CDBBC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1935E9-42F9-433F-8599-330AB6889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606220-4A05-4E4D-911A-09E07054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7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B177E-8ABE-4255-ABF1-AACD4085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78624F-AFF2-46E5-9146-1E9EAFAF8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99AC1-19E6-4723-8B8D-E7ADCDBDB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531D30-76C0-4981-B669-7D0B8EF2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0F89A-E577-4383-80AC-48AFF260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33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633BCC-C270-4183-8252-B4A6529DB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E162F7-48E6-4EF5-8175-FDE84A19B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0539A-C024-4056-A1F8-2AC49460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37C037-FBDE-4D7B-B4E2-6CF85FCCE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0E2FE-4719-4725-9089-97E810B7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25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AB8C4-9ABE-45E1-8AE4-DA507056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DE4A57-C334-4CF1-B566-B91E8582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1229D1-1CED-410F-859D-AAB4C23E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48608-582F-4BD3-A234-6A06A5F4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9B46F-0D3A-4388-A201-617B1FCF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3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63FB-9544-496E-BB30-30FB3165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1E605-6172-46DE-9194-9303A54A1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22561-8BD5-4958-95BD-6A09DFC6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D3FB6-55BD-45D9-AC28-E7D811EA2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983383-43DC-41F0-BA0D-189674B2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9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1DFA0-1D47-41BA-98F5-50BD99EB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4D2F3A-4337-4BA6-BBDC-DB770DE5F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842E07-3C19-495C-9CC2-0F78BA65D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D19CAF-92DB-469A-A46D-017135BF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E106C3-51FD-43A5-A87C-70CC3062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18D2A0-68AE-46F1-9A36-30C64B33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06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9FA3E-3182-41B4-AC2E-D1B83E3A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50EEBE-17AF-4F73-977E-946E8BA9A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851594-04EB-4A76-95C5-0F06EE82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F30EC3-DF86-487B-8087-E49ADE998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C3E383-AF81-43A0-BB46-02D963AF5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C5385A-F21D-4C95-A7A4-7F677129E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F04ED-8D42-4576-8FD5-2E7F483F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A7A811-0A40-45A0-B52B-EA27E838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85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9C023-F440-4482-B75D-E6708C9B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2FEA2C-87CE-42AB-848F-38F47B10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1D699B-73D7-4CA1-AD57-EB2C0605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B1FE7E-1D4D-45A8-80D0-28C69DA0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6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F96BA8-86A7-4835-806C-612730AD6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2F6C51-13FF-499F-BE9D-807CCA98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EBE2F8-6316-41DB-8ECA-9E81C815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1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01577-5EF9-49B6-812F-69987D0C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2A6C4-DD87-41C1-AB3F-53A42D02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B3AC29-69C0-48EE-A97F-DD543E1DC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97DD1C-087B-47F6-BBDB-0D453D44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373944-A845-4A32-BDB0-4E7031CE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E2C121-EEF7-489A-8BE6-D34B4DEF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92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F5E66-EA43-45B0-B1DF-F3708E591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91FA4C-2E66-4615-A001-1E3ED5E1B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5633C8-ABF5-4CBD-AC7D-B48A949A0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9A405C-5809-4A65-8DC3-9A935E89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707B39-A928-4BC9-A66E-B543D745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AC5C73-A920-4D4A-9E4A-C6FD4B2D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7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7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3EFDDE-4F2B-487A-ACD4-F015FC987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90B676-D0D6-4CEE-B4CF-4681F747C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FE0DC-4D36-435B-80C5-A9F6D4A21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D0FE4-485D-4D12-9B72-3A1B6658CC83}" type="datetimeFigureOut">
              <a:rPr lang="ko-KR" altLang="en-US" smtClean="0"/>
              <a:t>2019-04-10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DBB74-2B0E-46D5-931E-82548109A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6A4F5-B3AD-4DA7-8EAD-992CBB447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0FC71-1823-407B-8DD2-CF235BDE8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68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5563809-9C0D-44D1-8EFB-CFEAEC35437F}"/>
              </a:ext>
            </a:extLst>
          </p:cNvPr>
          <p:cNvSpPr/>
          <p:nvPr/>
        </p:nvSpPr>
        <p:spPr>
          <a:xfrm>
            <a:off x="3071664" y="1752150"/>
            <a:ext cx="6048672" cy="4608512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5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지난 주 피드백</a:t>
            </a:r>
            <a:endParaRPr lang="en-US" altLang="ko-KR" sz="45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5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이번 주 진행사항</a:t>
            </a:r>
            <a:endParaRPr lang="en-US" altLang="ko-KR" sz="45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5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다음주 일정</a:t>
            </a:r>
            <a:endParaRPr lang="en-US" altLang="ko-KR" sz="45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5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Q&amp;A</a:t>
            </a: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목차</a:t>
            </a:r>
          </a:p>
        </p:txBody>
      </p:sp>
    </p:spTree>
    <p:extLst>
      <p:ext uri="{BB962C8B-B14F-4D97-AF65-F5344CB8AC3E}">
        <p14:creationId xmlns:p14="http://schemas.microsoft.com/office/powerpoint/2010/main" val="237889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지난 주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B3CBC-D5B6-45B5-ACDA-629E7A50CB1C}"/>
              </a:ext>
            </a:extLst>
          </p:cNvPr>
          <p:cNvSpPr txBox="1"/>
          <p:nvPr/>
        </p:nvSpPr>
        <p:spPr>
          <a:xfrm>
            <a:off x="484909" y="1517073"/>
            <a:ext cx="112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9. </a:t>
            </a:r>
            <a:r>
              <a:rPr lang="ko-KR" altLang="en-US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대여 중 파손에 대해 책임은 누가</a:t>
            </a:r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ko-KR" altLang="en-US" sz="4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D91D6-D381-43EC-AC7D-FFBCB967FCDD}"/>
              </a:ext>
            </a:extLst>
          </p:cNvPr>
          <p:cNvSpPr txBox="1"/>
          <p:nvPr/>
        </p:nvSpPr>
        <p:spPr>
          <a:xfrm>
            <a:off x="484909" y="2483427"/>
            <a:ext cx="107649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자전거 대여자는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대여시에 상태를 확인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하고 파손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혹은 스크래치 부위에 대한 사진을 찍는다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공유자 또한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등록 시 사진과</a:t>
            </a:r>
            <a:r>
              <a:rPr lang="en-US" altLang="ko-KR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사용자들이 반납을 할 때</a:t>
            </a:r>
            <a:r>
              <a:rPr lang="en-US" altLang="ko-KR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찍는 사진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들을 통해 어느 시점에서 스크래치가 나는지를 알 수 있고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이를 통해 시비를 가릴 수 있음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파손에 대한 부담을 줄이기 위해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보험 서비스 도입</a:t>
            </a:r>
            <a:endParaRPr lang="en-US" altLang="ko-KR" sz="3200" b="1" dirty="0">
              <a:solidFill>
                <a:srgbClr val="FF0000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845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지난 주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B3CBC-D5B6-45B5-ACDA-629E7A50CB1C}"/>
              </a:ext>
            </a:extLst>
          </p:cNvPr>
          <p:cNvSpPr txBox="1"/>
          <p:nvPr/>
        </p:nvSpPr>
        <p:spPr>
          <a:xfrm>
            <a:off x="484909" y="1517073"/>
            <a:ext cx="112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10. 24</a:t>
            </a:r>
            <a:r>
              <a:rPr lang="ko-KR" altLang="en-US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시간 대여는 가능한가</a:t>
            </a:r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ko-KR" altLang="en-US" sz="4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D91D6-D381-43EC-AC7D-FFBCB967FCDD}"/>
              </a:ext>
            </a:extLst>
          </p:cNvPr>
          <p:cNvSpPr txBox="1"/>
          <p:nvPr/>
        </p:nvSpPr>
        <p:spPr>
          <a:xfrm>
            <a:off x="484909" y="2930236"/>
            <a:ext cx="10764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대여자가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대여 가능 시간</a:t>
            </a:r>
            <a:r>
              <a:rPr lang="en-US" altLang="ko-KR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즉시 예약 여부를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정할 수 있음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에어비앤비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서비스와 비슷한 개념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67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8B8756-3982-4CF0-B8BF-1BA4A8CA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16" y="1158426"/>
            <a:ext cx="10130355" cy="5713487"/>
          </a:xfrm>
          <a:prstGeom prst="rect">
            <a:avLst/>
          </a:prstGeom>
        </p:spPr>
      </p:pic>
      <p:sp>
        <p:nvSpPr>
          <p:cNvPr id="5" name="직사각형 7">
            <a:extLst>
              <a:ext uri="{FF2B5EF4-FFF2-40B4-BE49-F238E27FC236}">
                <a16:creationId xmlns:a16="http://schemas.microsoft.com/office/drawing/2014/main" id="{3E38686A-E680-49E1-8B43-2A56D5648D9E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안드로이드 스케쥴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DD86447-9E1D-47F9-9EB5-B2C610F31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_x351337648">
            <a:extLst>
              <a:ext uri="{FF2B5EF4-FFF2-40B4-BE49-F238E27FC236}">
                <a16:creationId xmlns:a16="http://schemas.microsoft.com/office/drawing/2014/main" id="{45915144-FA49-4636-8650-03BEAFE1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346" y="1158426"/>
            <a:ext cx="748481" cy="5328703"/>
          </a:xfrm>
          <a:prstGeom prst="rect">
            <a:avLst/>
          </a:prstGeom>
          <a:noFill/>
          <a:ln w="53848">
            <a:solidFill>
              <a:srgbClr val="C23E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D8440F-9EF7-4F8A-8D98-971BB6116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_x351338768">
            <a:extLst>
              <a:ext uri="{FF2B5EF4-FFF2-40B4-BE49-F238E27FC236}">
                <a16:creationId xmlns:a16="http://schemas.microsoft.com/office/drawing/2014/main" id="{DB181FB2-689D-4604-983F-A0D7356B1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4392" y="1457783"/>
            <a:ext cx="3549435" cy="589226"/>
          </a:xfrm>
          <a:prstGeom prst="rect">
            <a:avLst/>
          </a:prstGeom>
          <a:noFill/>
          <a:ln w="53848">
            <a:solidFill>
              <a:srgbClr val="C23E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67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7">
            <a:extLst>
              <a:ext uri="{FF2B5EF4-FFF2-40B4-BE49-F238E27FC236}">
                <a16:creationId xmlns:a16="http://schemas.microsoft.com/office/drawing/2014/main" id="{3E38686A-E680-49E1-8B43-2A56D5648D9E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로그인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&amp; 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회원가입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DD86447-9E1D-47F9-9EB5-B2C610F31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D8440F-9EF7-4F8A-8D98-971BB6116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1F0841-5ACD-4600-9340-E41A93A4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964" y="1274375"/>
            <a:ext cx="3315881" cy="55080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33CF7DB-61DC-447A-92A2-708259D59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55" y="1385836"/>
            <a:ext cx="2963474" cy="5285127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168CEE5-AE32-40F0-9270-5395A8C30A11}"/>
              </a:ext>
            </a:extLst>
          </p:cNvPr>
          <p:cNvSpPr/>
          <p:nvPr/>
        </p:nvSpPr>
        <p:spPr>
          <a:xfrm>
            <a:off x="5392882" y="3751118"/>
            <a:ext cx="1641763" cy="716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3120D-2635-4352-A391-ABAFEDAEE8F7}"/>
              </a:ext>
            </a:extLst>
          </p:cNvPr>
          <p:cNvSpPr/>
          <p:nvPr/>
        </p:nvSpPr>
        <p:spPr>
          <a:xfrm>
            <a:off x="2511136" y="4028398"/>
            <a:ext cx="1406237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77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7">
            <a:extLst>
              <a:ext uri="{FF2B5EF4-FFF2-40B4-BE49-F238E27FC236}">
                <a16:creationId xmlns:a16="http://schemas.microsoft.com/office/drawing/2014/main" id="{3E38686A-E680-49E1-8B43-2A56D5648D9E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로그인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&amp; 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회원가입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DD86447-9E1D-47F9-9EB5-B2C610F31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D8440F-9EF7-4F8A-8D98-971BB6116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14E185-FD8E-4BC9-AF4F-52010B54A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99" y="1259959"/>
            <a:ext cx="3022635" cy="5359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024AE9-935E-4180-859F-00051294D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300" y="1259959"/>
            <a:ext cx="2999101" cy="5359050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489C75C-9493-443D-B1AA-A9D0123F09A0}"/>
              </a:ext>
            </a:extLst>
          </p:cNvPr>
          <p:cNvSpPr/>
          <p:nvPr/>
        </p:nvSpPr>
        <p:spPr>
          <a:xfrm>
            <a:off x="5392882" y="3751118"/>
            <a:ext cx="1641763" cy="716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44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7">
            <a:extLst>
              <a:ext uri="{FF2B5EF4-FFF2-40B4-BE49-F238E27FC236}">
                <a16:creationId xmlns:a16="http://schemas.microsoft.com/office/drawing/2014/main" id="{3E38686A-E680-49E1-8B43-2A56D5648D9E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비밀번호 암호화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DD86447-9E1D-47F9-9EB5-B2C610F31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D8440F-9EF7-4F8A-8D98-971BB6116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F548F0-5ADD-4A1D-810C-3929B047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76" y="1790267"/>
            <a:ext cx="5972175" cy="63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D7E126-D728-4D0B-AC8D-93D5874E1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4186671"/>
            <a:ext cx="10725150" cy="485775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12E1A14-1136-47BF-9CD5-BC82DBE2538A}"/>
              </a:ext>
            </a:extLst>
          </p:cNvPr>
          <p:cNvSpPr/>
          <p:nvPr/>
        </p:nvSpPr>
        <p:spPr>
          <a:xfrm>
            <a:off x="5683827" y="2828924"/>
            <a:ext cx="654628" cy="9455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B445AE-9B30-4754-9216-D8D5E7D2CCE7}"/>
              </a:ext>
            </a:extLst>
          </p:cNvPr>
          <p:cNvSpPr/>
          <p:nvPr/>
        </p:nvSpPr>
        <p:spPr>
          <a:xfrm>
            <a:off x="4904509" y="2047010"/>
            <a:ext cx="3584864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6B72C3-DFD6-4E08-9C6F-0D4B67A513D7}"/>
              </a:ext>
            </a:extLst>
          </p:cNvPr>
          <p:cNvSpPr/>
          <p:nvPr/>
        </p:nvSpPr>
        <p:spPr>
          <a:xfrm>
            <a:off x="4303568" y="4284085"/>
            <a:ext cx="4268932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8487E8-2ED4-491C-B3D2-FD870BB93BCD}"/>
              </a:ext>
            </a:extLst>
          </p:cNvPr>
          <p:cNvGrpSpPr/>
          <p:nvPr/>
        </p:nvGrpSpPr>
        <p:grpSpPr>
          <a:xfrm>
            <a:off x="4132701" y="1385836"/>
            <a:ext cx="2963474" cy="5285127"/>
            <a:chOff x="4132701" y="1385836"/>
            <a:chExt cx="2963474" cy="528512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EA12D68-607C-4184-A4D5-73F168446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2701" y="1385836"/>
              <a:ext cx="2963474" cy="528512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745EB2B-833A-45F1-AF11-79510419B37B}"/>
                </a:ext>
              </a:extLst>
            </p:cNvPr>
            <p:cNvSpPr/>
            <p:nvPr/>
          </p:nvSpPr>
          <p:spPr>
            <a:xfrm>
              <a:off x="5142682" y="4028398"/>
              <a:ext cx="1406237" cy="2909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04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C780159-4F81-4CE2-AD66-2F36F3A75816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7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</a:t>
            </a:r>
            <a:r>
              <a:rPr lang="en-US" altLang="ko-KR" sz="47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MapActivity</a:t>
            </a:r>
            <a:endParaRPr lang="ko-KR" altLang="en-US" sz="47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E587-081A-4E7B-897A-59C0144C5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9"/>
          <a:stretch/>
        </p:blipFill>
        <p:spPr>
          <a:xfrm>
            <a:off x="859134" y="1430482"/>
            <a:ext cx="2754890" cy="4911436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47DD96-5785-488C-BE10-20484FF59D41}"/>
              </a:ext>
            </a:extLst>
          </p:cNvPr>
          <p:cNvSpPr/>
          <p:nvPr/>
        </p:nvSpPr>
        <p:spPr>
          <a:xfrm>
            <a:off x="4156363" y="1603663"/>
            <a:ext cx="6968684" cy="45650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Google Maps Android API</a:t>
            </a:r>
            <a:r>
              <a:rPr lang="ko-KR" altLang="en-US" sz="2400" dirty="0">
                <a:solidFill>
                  <a:schemeClr val="tx1"/>
                </a:solidFill>
              </a:rPr>
              <a:t>를 사용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공유된 자전거들의 </a:t>
            </a:r>
            <a:r>
              <a:rPr lang="ko-KR" altLang="en-US" sz="2400" dirty="0">
                <a:solidFill>
                  <a:srgbClr val="FF0000"/>
                </a:solidFill>
              </a:rPr>
              <a:t>좌표 정보를 </a:t>
            </a:r>
            <a:r>
              <a:rPr lang="ko-KR" altLang="en-US" sz="2400" dirty="0">
                <a:solidFill>
                  <a:schemeClr val="tx1"/>
                </a:solidFill>
              </a:rPr>
              <a:t>받아 지도에 </a:t>
            </a:r>
            <a:r>
              <a:rPr lang="ko-KR" altLang="en-US" sz="2400" dirty="0">
                <a:solidFill>
                  <a:srgbClr val="FF0000"/>
                </a:solidFill>
              </a:rPr>
              <a:t>물방울로 표시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물방울을 클릭하면 해당 자전거에 대한 정보를 얻을 수 있음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물방울 클릭으로 예약 액티비티와 연동 예정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F86665-38A5-49B4-A1C2-22693A065B09}"/>
              </a:ext>
            </a:extLst>
          </p:cNvPr>
          <p:cNvSpPr/>
          <p:nvPr/>
        </p:nvSpPr>
        <p:spPr>
          <a:xfrm>
            <a:off x="1570759" y="3428999"/>
            <a:ext cx="1792432" cy="1111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748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D35859-F29E-443B-9889-B2E9A9F62E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92489" y="589841"/>
          <a:ext cx="9209473" cy="6457528"/>
        </p:xfrm>
        <a:graphic>
          <a:graphicData uri="http://schemas.openxmlformats.org/drawingml/2006/table">
            <a:tbl>
              <a:tblPr/>
              <a:tblGrid>
                <a:gridCol w="1565174">
                  <a:extLst>
                    <a:ext uri="{9D8B030D-6E8A-4147-A177-3AD203B41FA5}">
                      <a16:colId xmlns:a16="http://schemas.microsoft.com/office/drawing/2014/main" val="1796002419"/>
                    </a:ext>
                  </a:extLst>
                </a:gridCol>
                <a:gridCol w="962769">
                  <a:extLst>
                    <a:ext uri="{9D8B030D-6E8A-4147-A177-3AD203B41FA5}">
                      <a16:colId xmlns:a16="http://schemas.microsoft.com/office/drawing/2014/main" val="1526699935"/>
                    </a:ext>
                  </a:extLst>
                </a:gridCol>
                <a:gridCol w="1159459">
                  <a:extLst>
                    <a:ext uri="{9D8B030D-6E8A-4147-A177-3AD203B41FA5}">
                      <a16:colId xmlns:a16="http://schemas.microsoft.com/office/drawing/2014/main" val="1489455418"/>
                    </a:ext>
                  </a:extLst>
                </a:gridCol>
                <a:gridCol w="913945">
                  <a:extLst>
                    <a:ext uri="{9D8B030D-6E8A-4147-A177-3AD203B41FA5}">
                      <a16:colId xmlns:a16="http://schemas.microsoft.com/office/drawing/2014/main" val="1025855300"/>
                    </a:ext>
                  </a:extLst>
                </a:gridCol>
                <a:gridCol w="873634">
                  <a:extLst>
                    <a:ext uri="{9D8B030D-6E8A-4147-A177-3AD203B41FA5}">
                      <a16:colId xmlns:a16="http://schemas.microsoft.com/office/drawing/2014/main" val="2159788817"/>
                    </a:ext>
                  </a:extLst>
                </a:gridCol>
                <a:gridCol w="921243">
                  <a:extLst>
                    <a:ext uri="{9D8B030D-6E8A-4147-A177-3AD203B41FA5}">
                      <a16:colId xmlns:a16="http://schemas.microsoft.com/office/drawing/2014/main" val="1709162497"/>
                    </a:ext>
                  </a:extLst>
                </a:gridCol>
                <a:gridCol w="823941">
                  <a:extLst>
                    <a:ext uri="{9D8B030D-6E8A-4147-A177-3AD203B41FA5}">
                      <a16:colId xmlns:a16="http://schemas.microsoft.com/office/drawing/2014/main" val="2430484761"/>
                    </a:ext>
                  </a:extLst>
                </a:gridCol>
                <a:gridCol w="873113">
                  <a:extLst>
                    <a:ext uri="{9D8B030D-6E8A-4147-A177-3AD203B41FA5}">
                      <a16:colId xmlns:a16="http://schemas.microsoft.com/office/drawing/2014/main" val="3731604944"/>
                    </a:ext>
                  </a:extLst>
                </a:gridCol>
                <a:gridCol w="1116195">
                  <a:extLst>
                    <a:ext uri="{9D8B030D-6E8A-4147-A177-3AD203B41FA5}">
                      <a16:colId xmlns:a16="http://schemas.microsoft.com/office/drawing/2014/main" val="1244256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6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7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(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중간데모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9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10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11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12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13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14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(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최종데모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94752"/>
                  </a:ext>
                </a:extLst>
              </a:tr>
              <a:tr h="5988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아두이노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나노로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서보모터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제어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715536"/>
                  </a:ext>
                </a:extLst>
              </a:tr>
              <a:tr h="9031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아두이노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나노 및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블루투스모듈로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서보모터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제어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705157"/>
                  </a:ext>
                </a:extLst>
              </a:tr>
              <a:tr h="9645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스마트키 구현에 따른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블루투스모듈로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서보모터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제어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617239"/>
                  </a:ext>
                </a:extLst>
              </a:tr>
              <a:tr h="9657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추가기능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: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　진동감지 충격센서 및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피에조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부저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부착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FFFFFF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110"/>
                  </a:ext>
                </a:extLst>
              </a:tr>
              <a:tr h="7920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추가기능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: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배터리 잔량 측정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FFFFFF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126341"/>
                  </a:ext>
                </a:extLst>
              </a:tr>
              <a:tr h="7236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스마트락 최종 디자인 설계 및 구현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225895"/>
                  </a:ext>
                </a:extLst>
              </a:tr>
              <a:tr h="5988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최종 디버깅 및 테스트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109977"/>
                  </a:ext>
                </a:extLst>
              </a:tr>
            </a:tbl>
          </a:graphicData>
        </a:graphic>
      </p:graphicFrame>
      <p:sp>
        <p:nvSpPr>
          <p:cNvPr id="5" name="직사각형 7">
            <a:extLst>
              <a:ext uri="{FF2B5EF4-FFF2-40B4-BE49-F238E27FC236}">
                <a16:creationId xmlns:a16="http://schemas.microsoft.com/office/drawing/2014/main" id="{3E38686A-E680-49E1-8B43-2A56D5648D9E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7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하드웨어 스케쥴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DD86447-9E1D-47F9-9EB5-B2C610F31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_x351337648">
            <a:extLst>
              <a:ext uri="{FF2B5EF4-FFF2-40B4-BE49-F238E27FC236}">
                <a16:creationId xmlns:a16="http://schemas.microsoft.com/office/drawing/2014/main" id="{45915144-FA49-4636-8650-03BEAFE1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536" y="513944"/>
            <a:ext cx="926547" cy="6377305"/>
          </a:xfrm>
          <a:prstGeom prst="rect">
            <a:avLst/>
          </a:prstGeom>
          <a:noFill/>
          <a:ln w="53848">
            <a:solidFill>
              <a:srgbClr val="C23E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D8440F-9EF7-4F8A-8D98-971BB6116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_x351338768">
            <a:extLst>
              <a:ext uri="{FF2B5EF4-FFF2-40B4-BE49-F238E27FC236}">
                <a16:creationId xmlns:a16="http://schemas.microsoft.com/office/drawing/2014/main" id="{DB181FB2-689D-4604-983F-A0D7356B1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489" y="1186443"/>
            <a:ext cx="2517121" cy="690250"/>
          </a:xfrm>
          <a:prstGeom prst="rect">
            <a:avLst/>
          </a:prstGeom>
          <a:noFill/>
          <a:ln w="53848">
            <a:solidFill>
              <a:srgbClr val="C23E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14841DAA-AE2F-45D2-9FD5-F20E8962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70" y="2548967"/>
            <a:ext cx="2340150" cy="23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94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C780159-4F81-4CE2-AD66-2F36F3A75816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7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하드웨어 모델링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ED758-6699-4591-A662-73AD8A32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925" y="1365479"/>
            <a:ext cx="2773938" cy="52871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6A0AE0-5D58-46A1-B253-6B5FB85C1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21" y="1704293"/>
            <a:ext cx="6227615" cy="404978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D625D9F-7204-4DC5-A783-0E8813E435EA}"/>
              </a:ext>
            </a:extLst>
          </p:cNvPr>
          <p:cNvCxnSpPr>
            <a:cxnSpLocks/>
          </p:cNvCxnSpPr>
          <p:nvPr/>
        </p:nvCxnSpPr>
        <p:spPr>
          <a:xfrm flipV="1">
            <a:off x="5009323" y="1423813"/>
            <a:ext cx="3587106" cy="20051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8CDBB96-147E-4FFE-AC1E-D1914FCE8043}"/>
              </a:ext>
            </a:extLst>
          </p:cNvPr>
          <p:cNvCxnSpPr>
            <a:cxnSpLocks/>
          </p:cNvCxnSpPr>
          <p:nvPr/>
        </p:nvCxnSpPr>
        <p:spPr>
          <a:xfrm>
            <a:off x="3776871" y="5035826"/>
            <a:ext cx="4819558" cy="15637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8" descr="ì¼ì´ë¸ ìë¬¼ì ì ëí ì´ë¯¸ì§ ê²ìê²°ê³¼">
            <a:extLst>
              <a:ext uri="{FF2B5EF4-FFF2-40B4-BE49-F238E27FC236}">
                <a16:creationId xmlns:a16="http://schemas.microsoft.com/office/drawing/2014/main" id="{A7F094A9-E7EE-4E28-ADD3-022E18A34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61" y="1423813"/>
            <a:ext cx="4890689" cy="48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532481-43ED-4036-8366-C06386AD6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650" y="1413385"/>
            <a:ext cx="5216893" cy="49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C780159-4F81-4CE2-AD66-2F36F3A75816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7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하드웨어 모델링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D89422-6724-4132-852D-5975B9465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07" y="1682612"/>
            <a:ext cx="4116650" cy="38352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182643-25C1-4084-9354-852296D35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426" y="1682612"/>
            <a:ext cx="3968973" cy="3835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3C7EF8-BFE0-4857-B668-6189FA176149}"/>
              </a:ext>
            </a:extLst>
          </p:cNvPr>
          <p:cNvSpPr txBox="1"/>
          <p:nvPr/>
        </p:nvSpPr>
        <p:spPr>
          <a:xfrm>
            <a:off x="1811309" y="5717600"/>
            <a:ext cx="2703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UNLOCKED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A31E3A-15BE-47FC-A89B-A029BDC804E0}"/>
              </a:ext>
            </a:extLst>
          </p:cNvPr>
          <p:cNvSpPr txBox="1"/>
          <p:nvPr/>
        </p:nvSpPr>
        <p:spPr>
          <a:xfrm>
            <a:off x="8125198" y="5688139"/>
            <a:ext cx="2057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LOCKED</a:t>
            </a:r>
          </a:p>
        </p:txBody>
      </p:sp>
    </p:spTree>
    <p:extLst>
      <p:ext uri="{BB962C8B-B14F-4D97-AF65-F5344CB8AC3E}">
        <p14:creationId xmlns:p14="http://schemas.microsoft.com/office/powerpoint/2010/main" val="224821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지난 주 피드백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DD9111-4747-4C13-92DE-D5AB64C7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64" y="2559601"/>
            <a:ext cx="6241040" cy="3832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B3CBC-D5B6-45B5-ACDA-629E7A50CB1C}"/>
              </a:ext>
            </a:extLst>
          </p:cNvPr>
          <p:cNvSpPr txBox="1"/>
          <p:nvPr/>
        </p:nvSpPr>
        <p:spPr>
          <a:xfrm>
            <a:off x="613064" y="1444336"/>
            <a:ext cx="827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배터리 잔량은 어떻게 확인하는가</a:t>
            </a:r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 </a:t>
            </a:r>
            <a:endParaRPr lang="ko-KR" altLang="en-US" sz="4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D91D6-D381-43EC-AC7D-FFBCB967FCDD}"/>
              </a:ext>
            </a:extLst>
          </p:cNvPr>
          <p:cNvSpPr txBox="1"/>
          <p:nvPr/>
        </p:nvSpPr>
        <p:spPr>
          <a:xfrm>
            <a:off x="7290955" y="2538819"/>
            <a:ext cx="46897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배터리의 전압을 통해 잔량을 확인</a:t>
            </a:r>
            <a:endParaRPr lang="en-US" altLang="ko-KR" sz="3200" b="1" dirty="0">
              <a:solidFill>
                <a:srgbClr val="FF0000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일정 전압 이후로 방전되는 것을 확인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방전까지의 그래프를 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4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분할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00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816AE66-1C5D-4101-86B3-7F9DAE425EC1}"/>
              </a:ext>
            </a:extLst>
          </p:cNvPr>
          <p:cNvSpPr txBox="1"/>
          <p:nvPr/>
        </p:nvSpPr>
        <p:spPr>
          <a:xfrm>
            <a:off x="2268200" y="4933984"/>
            <a:ext cx="794229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세운상가 </a:t>
            </a:r>
            <a:r>
              <a:rPr lang="en-US" altLang="ko-KR" sz="4500" b="1" dirty="0">
                <a:solidFill>
                  <a:srgbClr val="40EDCC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“</a:t>
            </a:r>
            <a:r>
              <a:rPr lang="ko-KR" altLang="en-US" sz="4500" b="1" dirty="0" err="1">
                <a:solidFill>
                  <a:srgbClr val="40EDCC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팹랩</a:t>
            </a:r>
            <a:r>
              <a:rPr lang="ko-KR" altLang="en-US" sz="4500" b="1" dirty="0">
                <a:solidFill>
                  <a:srgbClr val="40EDCC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서울</a:t>
            </a:r>
            <a:r>
              <a:rPr lang="en-US" altLang="ko-KR" sz="4500" b="1" dirty="0">
                <a:solidFill>
                  <a:srgbClr val="40EDCC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”</a:t>
            </a:r>
            <a:r>
              <a:rPr lang="ko-KR" altLang="en-US" sz="4500" b="1" dirty="0">
                <a:solidFill>
                  <a:srgbClr val="40EDCC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en-US" altLang="ko-KR" sz="4500" b="1" dirty="0">
              <a:solidFill>
                <a:srgbClr val="40EDCC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endParaRPr lang="en-US" altLang="ko-KR" sz="1000" b="1" dirty="0">
              <a:solidFill>
                <a:srgbClr val="00206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40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3D</a:t>
            </a:r>
            <a:r>
              <a:rPr lang="ko-KR" altLang="en-US" sz="4000" b="1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프린터 공유경제 플랫폼</a:t>
            </a:r>
            <a:endParaRPr lang="en-US" altLang="ko-KR" sz="4000" b="1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780159-4F81-4CE2-AD66-2F36F3A75816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7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하드웨어 모델링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E4C856-945F-4E8B-8896-84E03981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113" y="1219511"/>
            <a:ext cx="6686550" cy="3162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B50F62-A9D4-412D-9314-4D4B7AA3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63" y="1219512"/>
            <a:ext cx="3905250" cy="3162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4328D3-D0B7-405A-A437-951C060D5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080" y="2125628"/>
            <a:ext cx="3438525" cy="4512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EBF62E-40F8-460B-AA55-99D196B6E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605" y="2670515"/>
            <a:ext cx="3943350" cy="3967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AC29D6-E3CA-4B9A-B171-40EAC6118E00}"/>
              </a:ext>
            </a:extLst>
          </p:cNvPr>
          <p:cNvSpPr txBox="1"/>
          <p:nvPr/>
        </p:nvSpPr>
        <p:spPr>
          <a:xfrm>
            <a:off x="8219453" y="5934258"/>
            <a:ext cx="32335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  <a:r>
              <a:rPr lang="ko-KR" altLang="en-US" sz="3000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시간에 </a:t>
            </a:r>
            <a:r>
              <a:rPr lang="en-US" altLang="ko-KR" sz="3000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ko-KR" altLang="en-US" sz="3000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천원</a:t>
            </a:r>
          </a:p>
        </p:txBody>
      </p:sp>
    </p:spTree>
    <p:extLst>
      <p:ext uri="{BB962C8B-B14F-4D97-AF65-F5344CB8AC3E}">
        <p14:creationId xmlns:p14="http://schemas.microsoft.com/office/powerpoint/2010/main" val="7486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C780159-4F81-4CE2-AD66-2F36F3A75816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7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</a:t>
            </a:r>
            <a:r>
              <a:rPr lang="ko-KR" altLang="en-US" sz="47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서보모터</a:t>
            </a:r>
            <a:r>
              <a:rPr lang="ko-KR" altLang="en-US" sz="47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제어</a:t>
            </a:r>
          </a:p>
        </p:txBody>
      </p:sp>
      <p:pic>
        <p:nvPicPr>
          <p:cNvPr id="1026" name="Picture 2" descr="ìë³´ëª¨í°ì ëí ì´ë¯¸ì§ ê²ìê²°ê³¼">
            <a:extLst>
              <a:ext uri="{FF2B5EF4-FFF2-40B4-BE49-F238E27FC236}">
                <a16:creationId xmlns:a16="http://schemas.microsoft.com/office/drawing/2014/main" id="{1956821D-8163-4E42-B046-47AF19C6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695" y="4063447"/>
            <a:ext cx="2991265" cy="253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ëì´ë¸ ëë¸ì ëí ì´ë¯¸ì§ ê²ìê²°ê³¼">
            <a:extLst>
              <a:ext uri="{FF2B5EF4-FFF2-40B4-BE49-F238E27FC236}">
                <a16:creationId xmlns:a16="http://schemas.microsoft.com/office/drawing/2014/main" id="{0D94184B-4900-4830-AEFF-56FB773C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87" y="1575350"/>
            <a:ext cx="2488097" cy="248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ìëì´ë¸ ì°ë¸ì ëí ì´ë¯¸ì§ ê²ìê²°ê³¼">
            <a:extLst>
              <a:ext uri="{FF2B5EF4-FFF2-40B4-BE49-F238E27FC236}">
                <a16:creationId xmlns:a16="http://schemas.microsoft.com/office/drawing/2014/main" id="{E28CE2F8-D47B-4815-9BC1-70EA10FF3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71" y="1373979"/>
            <a:ext cx="4159594" cy="2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14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C780159-4F81-4CE2-AD66-2F36F3A75816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7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</a:t>
            </a:r>
            <a:r>
              <a:rPr lang="ko-KR" altLang="en-US" sz="47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서보모터</a:t>
            </a:r>
            <a:r>
              <a:rPr lang="ko-KR" altLang="en-US" sz="47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제어</a:t>
            </a:r>
          </a:p>
        </p:txBody>
      </p:sp>
      <p:pic>
        <p:nvPicPr>
          <p:cNvPr id="2" name="Picture 2" descr="ìëì´ë¸ ìë³´ëª¨í° ì ì´ì ëí ì´ë¯¸ì§ ê²ìê²°ê³¼">
            <a:extLst>
              <a:ext uri="{FF2B5EF4-FFF2-40B4-BE49-F238E27FC236}">
                <a16:creationId xmlns:a16="http://schemas.microsoft.com/office/drawing/2014/main" id="{A0C059FF-8AA5-4B50-BD60-E47848DB9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970" y="1445936"/>
            <a:ext cx="8639589" cy="521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A006B4-F66C-4AEF-AE15-2AB00A77693B}"/>
              </a:ext>
            </a:extLst>
          </p:cNvPr>
          <p:cNvSpPr txBox="1"/>
          <p:nvPr/>
        </p:nvSpPr>
        <p:spPr>
          <a:xfrm>
            <a:off x="4651513" y="366338"/>
            <a:ext cx="38563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 </a:t>
            </a:r>
            <a:r>
              <a:rPr lang="ko-KR" altLang="en-US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회로도</a:t>
            </a:r>
            <a:endParaRPr lang="en-US" altLang="ko-KR" sz="5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629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C780159-4F81-4CE2-AD66-2F36F3A75816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아두이노</a:t>
            </a:r>
            <a:r>
              <a:rPr lang="ko-KR" altLang="en-US" sz="4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소스코드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C77199-33AB-4206-9EF6-449C60F5E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55" y="1361810"/>
            <a:ext cx="6618841" cy="53504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75A12C-7FA9-4DB5-8734-035171414745}"/>
              </a:ext>
            </a:extLst>
          </p:cNvPr>
          <p:cNvSpPr/>
          <p:nvPr/>
        </p:nvSpPr>
        <p:spPr>
          <a:xfrm>
            <a:off x="371681" y="4253948"/>
            <a:ext cx="2888354" cy="238539"/>
          </a:xfrm>
          <a:prstGeom prst="rect">
            <a:avLst/>
          </a:prstGeom>
          <a:noFill/>
          <a:ln w="76200">
            <a:solidFill>
              <a:srgbClr val="40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28A092-2F0D-4530-81A5-1230A7C21748}"/>
              </a:ext>
            </a:extLst>
          </p:cNvPr>
          <p:cNvSpPr/>
          <p:nvPr/>
        </p:nvSpPr>
        <p:spPr>
          <a:xfrm>
            <a:off x="371681" y="5410200"/>
            <a:ext cx="2888354" cy="238539"/>
          </a:xfrm>
          <a:prstGeom prst="rect">
            <a:avLst/>
          </a:prstGeom>
          <a:noFill/>
          <a:ln w="76200">
            <a:solidFill>
              <a:srgbClr val="40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496321-2626-4F60-B894-BF86F355DB26}"/>
              </a:ext>
            </a:extLst>
          </p:cNvPr>
          <p:cNvSpPr/>
          <p:nvPr/>
        </p:nvSpPr>
        <p:spPr>
          <a:xfrm>
            <a:off x="365055" y="2604052"/>
            <a:ext cx="1132441" cy="238539"/>
          </a:xfrm>
          <a:prstGeom prst="rect">
            <a:avLst/>
          </a:prstGeom>
          <a:noFill/>
          <a:ln w="76200">
            <a:solidFill>
              <a:srgbClr val="40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F096F-1470-4660-A7C1-948CD45E647F}"/>
              </a:ext>
            </a:extLst>
          </p:cNvPr>
          <p:cNvSpPr txBox="1"/>
          <p:nvPr/>
        </p:nvSpPr>
        <p:spPr>
          <a:xfrm>
            <a:off x="4651513" y="331272"/>
            <a:ext cx="71754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 Servo </a:t>
            </a:r>
            <a:r>
              <a:rPr lang="ko-KR" altLang="en-US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제어</a:t>
            </a:r>
            <a:r>
              <a:rPr lang="en-US" altLang="ko-KR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라이브러리</a:t>
            </a:r>
            <a:r>
              <a:rPr lang="en-US" altLang="ko-KR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F35F30-462E-433A-9483-FF2B39911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22" y="1361810"/>
            <a:ext cx="4525617" cy="32234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3931E0-2361-44F1-9E36-67BAC33C9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9" y="3260035"/>
            <a:ext cx="4525616" cy="34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0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C780159-4F81-4CE2-AD66-2F36F3A75816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아두이노</a:t>
            </a:r>
            <a:r>
              <a:rPr lang="ko-KR" altLang="en-US" sz="4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소스코드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CD4878-E5CA-4575-A33C-75FCE47B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9" y="1242628"/>
            <a:ext cx="5395291" cy="5484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539E9-EA95-45B0-8A43-85F8CE5362AF}"/>
              </a:ext>
            </a:extLst>
          </p:cNvPr>
          <p:cNvSpPr txBox="1"/>
          <p:nvPr/>
        </p:nvSpPr>
        <p:spPr>
          <a:xfrm>
            <a:off x="4651512" y="331272"/>
            <a:ext cx="6699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altLang="ko-KR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Servo </a:t>
            </a:r>
            <a:r>
              <a:rPr lang="ko-KR" altLang="en-US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각도 </a:t>
            </a:r>
            <a:r>
              <a:rPr lang="en-US" altLang="ko-KR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90</a:t>
            </a:r>
            <a:r>
              <a:rPr lang="ko-KR" altLang="en-US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˚ 제어</a:t>
            </a:r>
            <a:endParaRPr lang="en-US" altLang="ko-KR" sz="5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en-US" altLang="ko-KR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수정하며 테스트</a:t>
            </a:r>
            <a:r>
              <a:rPr lang="en-US" altLang="ko-KR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265C9-85CD-4E4C-895E-67ED31613AA0}"/>
              </a:ext>
            </a:extLst>
          </p:cNvPr>
          <p:cNvSpPr/>
          <p:nvPr/>
        </p:nvSpPr>
        <p:spPr>
          <a:xfrm>
            <a:off x="840684" y="3048001"/>
            <a:ext cx="2451653" cy="278296"/>
          </a:xfrm>
          <a:prstGeom prst="rect">
            <a:avLst/>
          </a:prstGeom>
          <a:noFill/>
          <a:ln w="76200">
            <a:solidFill>
              <a:srgbClr val="40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84DA20-0020-4417-9568-9341C82D987D}"/>
              </a:ext>
            </a:extLst>
          </p:cNvPr>
          <p:cNvSpPr/>
          <p:nvPr/>
        </p:nvSpPr>
        <p:spPr>
          <a:xfrm>
            <a:off x="840684" y="4028661"/>
            <a:ext cx="4632464" cy="384312"/>
          </a:xfrm>
          <a:prstGeom prst="rect">
            <a:avLst/>
          </a:prstGeom>
          <a:noFill/>
          <a:ln w="76200">
            <a:solidFill>
              <a:srgbClr val="40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D89036-6087-438C-A460-D0F88C878C2E}"/>
              </a:ext>
            </a:extLst>
          </p:cNvPr>
          <p:cNvSpPr/>
          <p:nvPr/>
        </p:nvSpPr>
        <p:spPr>
          <a:xfrm>
            <a:off x="847310" y="5006889"/>
            <a:ext cx="4632464" cy="384312"/>
          </a:xfrm>
          <a:prstGeom prst="rect">
            <a:avLst/>
          </a:prstGeom>
          <a:noFill/>
          <a:ln w="76200">
            <a:solidFill>
              <a:srgbClr val="40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854C9F-D0FB-4A2E-AF03-200C15941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95" y="2177935"/>
            <a:ext cx="5155096" cy="43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92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C90F23-E5F3-4E56-8114-A12062A46DFC}"/>
              </a:ext>
            </a:extLst>
          </p:cNvPr>
          <p:cNvSpPr txBox="1"/>
          <p:nvPr/>
        </p:nvSpPr>
        <p:spPr>
          <a:xfrm>
            <a:off x="4651513" y="331272"/>
            <a:ext cx="71959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altLang="ko-KR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Servo </a:t>
            </a:r>
            <a:r>
              <a:rPr lang="ko-KR" altLang="en-US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각도 </a:t>
            </a:r>
            <a:r>
              <a:rPr lang="en-US" altLang="ko-KR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90</a:t>
            </a:r>
            <a:r>
              <a:rPr lang="ko-KR" altLang="en-US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˚ 제어</a:t>
            </a:r>
            <a:endParaRPr lang="en-US" altLang="ko-KR" sz="5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en-US" altLang="ko-KR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(Serial </a:t>
            </a:r>
            <a:r>
              <a:rPr lang="ko-KR" altLang="en-US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모니터 테스트</a:t>
            </a:r>
            <a:r>
              <a:rPr lang="en-US" altLang="ko-KR" sz="5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780159-4F81-4CE2-AD66-2F36F3A75816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6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아두이노</a:t>
            </a:r>
            <a:r>
              <a:rPr lang="ko-KR" altLang="en-US" sz="4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소스코드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AEABCF-AF60-44BD-9524-223E1BA3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6" y="1356879"/>
            <a:ext cx="4519613" cy="53435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6D0053-0B72-40EF-872E-834AFEC060EC}"/>
              </a:ext>
            </a:extLst>
          </p:cNvPr>
          <p:cNvSpPr/>
          <p:nvPr/>
        </p:nvSpPr>
        <p:spPr>
          <a:xfrm>
            <a:off x="662606" y="2345635"/>
            <a:ext cx="1815548" cy="437321"/>
          </a:xfrm>
          <a:prstGeom prst="rect">
            <a:avLst/>
          </a:prstGeom>
          <a:noFill/>
          <a:ln w="76200">
            <a:solidFill>
              <a:srgbClr val="40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B47151-B107-491F-9100-76786D64EE58}"/>
              </a:ext>
            </a:extLst>
          </p:cNvPr>
          <p:cNvSpPr/>
          <p:nvPr/>
        </p:nvSpPr>
        <p:spPr>
          <a:xfrm>
            <a:off x="1033666" y="4214191"/>
            <a:ext cx="1635815" cy="437321"/>
          </a:xfrm>
          <a:prstGeom prst="rect">
            <a:avLst/>
          </a:prstGeom>
          <a:noFill/>
          <a:ln w="76200">
            <a:solidFill>
              <a:srgbClr val="40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AB733-213D-4970-982B-9A58D0FAC593}"/>
              </a:ext>
            </a:extLst>
          </p:cNvPr>
          <p:cNvSpPr/>
          <p:nvPr/>
        </p:nvSpPr>
        <p:spPr>
          <a:xfrm>
            <a:off x="1033665" y="5209572"/>
            <a:ext cx="1934820" cy="437321"/>
          </a:xfrm>
          <a:prstGeom prst="rect">
            <a:avLst/>
          </a:prstGeom>
          <a:noFill/>
          <a:ln w="76200">
            <a:solidFill>
              <a:srgbClr val="40ED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6ECDB-639A-4FCB-BC26-8D8CDBD3C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067" y="762382"/>
            <a:ext cx="5366513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7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8B8756-3982-4CF0-B8BF-1BA4A8CA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16" y="1158426"/>
            <a:ext cx="10130355" cy="5713487"/>
          </a:xfrm>
          <a:prstGeom prst="rect">
            <a:avLst/>
          </a:prstGeom>
        </p:spPr>
      </p:pic>
      <p:sp>
        <p:nvSpPr>
          <p:cNvPr id="5" name="직사각형 7">
            <a:extLst>
              <a:ext uri="{FF2B5EF4-FFF2-40B4-BE49-F238E27FC236}">
                <a16:creationId xmlns:a16="http://schemas.microsoft.com/office/drawing/2014/main" id="{3E38686A-E680-49E1-8B43-2A56D5648D9E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안드로이드 스케쥴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DD86447-9E1D-47F9-9EB5-B2C610F31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_x351337648">
            <a:extLst>
              <a:ext uri="{FF2B5EF4-FFF2-40B4-BE49-F238E27FC236}">
                <a16:creationId xmlns:a16="http://schemas.microsoft.com/office/drawing/2014/main" id="{45915144-FA49-4636-8650-03BEAFE1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146" y="1173852"/>
            <a:ext cx="887029" cy="5328703"/>
          </a:xfrm>
          <a:prstGeom prst="rect">
            <a:avLst/>
          </a:prstGeom>
          <a:noFill/>
          <a:ln w="53848">
            <a:solidFill>
              <a:srgbClr val="C23E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D8440F-9EF7-4F8A-8D98-971BB6116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_x351338768">
            <a:extLst>
              <a:ext uri="{FF2B5EF4-FFF2-40B4-BE49-F238E27FC236}">
                <a16:creationId xmlns:a16="http://schemas.microsoft.com/office/drawing/2014/main" id="{DB181FB2-689D-4604-983F-A0D7356B1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4392" y="2029282"/>
            <a:ext cx="4373783" cy="792087"/>
          </a:xfrm>
          <a:prstGeom prst="rect">
            <a:avLst/>
          </a:prstGeom>
          <a:noFill/>
          <a:ln w="53848">
            <a:solidFill>
              <a:srgbClr val="C23E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0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DD86447-9E1D-47F9-9EB5-B2C610F31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D8440F-9EF7-4F8A-8D98-971BB6116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62C68DE-93FA-4B22-A8A4-C61A4D987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71953"/>
              </p:ext>
            </p:extLst>
          </p:nvPr>
        </p:nvGraphicFramePr>
        <p:xfrm>
          <a:off x="2892489" y="589841"/>
          <a:ext cx="9209473" cy="6457528"/>
        </p:xfrm>
        <a:graphic>
          <a:graphicData uri="http://schemas.openxmlformats.org/drawingml/2006/table">
            <a:tbl>
              <a:tblPr/>
              <a:tblGrid>
                <a:gridCol w="1565174">
                  <a:extLst>
                    <a:ext uri="{9D8B030D-6E8A-4147-A177-3AD203B41FA5}">
                      <a16:colId xmlns:a16="http://schemas.microsoft.com/office/drawing/2014/main" val="1796002419"/>
                    </a:ext>
                  </a:extLst>
                </a:gridCol>
                <a:gridCol w="962769">
                  <a:extLst>
                    <a:ext uri="{9D8B030D-6E8A-4147-A177-3AD203B41FA5}">
                      <a16:colId xmlns:a16="http://schemas.microsoft.com/office/drawing/2014/main" val="1526699935"/>
                    </a:ext>
                  </a:extLst>
                </a:gridCol>
                <a:gridCol w="1159459">
                  <a:extLst>
                    <a:ext uri="{9D8B030D-6E8A-4147-A177-3AD203B41FA5}">
                      <a16:colId xmlns:a16="http://schemas.microsoft.com/office/drawing/2014/main" val="1489455418"/>
                    </a:ext>
                  </a:extLst>
                </a:gridCol>
                <a:gridCol w="913945">
                  <a:extLst>
                    <a:ext uri="{9D8B030D-6E8A-4147-A177-3AD203B41FA5}">
                      <a16:colId xmlns:a16="http://schemas.microsoft.com/office/drawing/2014/main" val="1025855300"/>
                    </a:ext>
                  </a:extLst>
                </a:gridCol>
                <a:gridCol w="873634">
                  <a:extLst>
                    <a:ext uri="{9D8B030D-6E8A-4147-A177-3AD203B41FA5}">
                      <a16:colId xmlns:a16="http://schemas.microsoft.com/office/drawing/2014/main" val="2159788817"/>
                    </a:ext>
                  </a:extLst>
                </a:gridCol>
                <a:gridCol w="921243">
                  <a:extLst>
                    <a:ext uri="{9D8B030D-6E8A-4147-A177-3AD203B41FA5}">
                      <a16:colId xmlns:a16="http://schemas.microsoft.com/office/drawing/2014/main" val="1709162497"/>
                    </a:ext>
                  </a:extLst>
                </a:gridCol>
                <a:gridCol w="823941">
                  <a:extLst>
                    <a:ext uri="{9D8B030D-6E8A-4147-A177-3AD203B41FA5}">
                      <a16:colId xmlns:a16="http://schemas.microsoft.com/office/drawing/2014/main" val="2430484761"/>
                    </a:ext>
                  </a:extLst>
                </a:gridCol>
                <a:gridCol w="873113">
                  <a:extLst>
                    <a:ext uri="{9D8B030D-6E8A-4147-A177-3AD203B41FA5}">
                      <a16:colId xmlns:a16="http://schemas.microsoft.com/office/drawing/2014/main" val="3731604944"/>
                    </a:ext>
                  </a:extLst>
                </a:gridCol>
                <a:gridCol w="1116195">
                  <a:extLst>
                    <a:ext uri="{9D8B030D-6E8A-4147-A177-3AD203B41FA5}">
                      <a16:colId xmlns:a16="http://schemas.microsoft.com/office/drawing/2014/main" val="1244256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6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7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(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중간데모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9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10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11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12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13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14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(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최종데모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)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94752"/>
                  </a:ext>
                </a:extLst>
              </a:tr>
              <a:tr h="5988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아두이노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나노로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서보모터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제어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715536"/>
                  </a:ext>
                </a:extLst>
              </a:tr>
              <a:tr h="9031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아두이노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나노 및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블루투스모듈로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서보모터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제어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705157"/>
                  </a:ext>
                </a:extLst>
              </a:tr>
              <a:tr h="9645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스마트키 구현에 따른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블루투스모듈로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서보모터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제어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617239"/>
                  </a:ext>
                </a:extLst>
              </a:tr>
              <a:tr h="9657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추가기능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: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　진동감지 충격센서 및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피에조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부저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 부착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FFFFFF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444110"/>
                  </a:ext>
                </a:extLst>
              </a:tr>
              <a:tr h="7920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추가기능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: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배터리 잔량 측정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FFFFFF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126341"/>
                  </a:ext>
                </a:extLst>
              </a:tr>
              <a:tr h="7236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스마트락 최종 디자인 설계 및 구현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225895"/>
                  </a:ext>
                </a:extLst>
              </a:tr>
              <a:tr h="5988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아리따-돋움(TTF)-Bold" panose="02020603020101020101" pitchFamily="18" charset="-127"/>
                          <a:ea typeface="아리따-돋움(TTF)-Bold" panose="02020603020101020101" pitchFamily="18" charset="-127"/>
                        </a:rPr>
                        <a:t>최종 디버깅 및 테스트</a:t>
                      </a: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아리따-돋움(TTF)-Bold" panose="02020603020101020101" pitchFamily="18" charset="-127"/>
                        <a:ea typeface="아리따-돋움(TTF)-Bold" panose="02020603020101020101" pitchFamily="18" charset="-127"/>
                      </a:endParaRPr>
                    </a:p>
                  </a:txBody>
                  <a:tcPr marL="56346" marR="56346" marT="15578" marB="15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B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109977"/>
                  </a:ext>
                </a:extLst>
              </a:tr>
            </a:tbl>
          </a:graphicData>
        </a:graphic>
      </p:graphicFrame>
      <p:sp>
        <p:nvSpPr>
          <p:cNvPr id="11" name="_x351337648">
            <a:extLst>
              <a:ext uri="{FF2B5EF4-FFF2-40B4-BE49-F238E27FC236}">
                <a16:creationId xmlns:a16="http://schemas.microsoft.com/office/drawing/2014/main" id="{92616A67-2AF0-49F6-B3B1-F6C3D910B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304" y="513944"/>
            <a:ext cx="1247252" cy="6377305"/>
          </a:xfrm>
          <a:prstGeom prst="rect">
            <a:avLst/>
          </a:prstGeom>
          <a:noFill/>
          <a:ln w="53848">
            <a:solidFill>
              <a:srgbClr val="C23E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_x351338768">
            <a:extLst>
              <a:ext uri="{FF2B5EF4-FFF2-40B4-BE49-F238E27FC236}">
                <a16:creationId xmlns:a16="http://schemas.microsoft.com/office/drawing/2014/main" id="{A2A92C0B-89BD-4122-9130-3170BD5F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489" y="1864557"/>
            <a:ext cx="3711430" cy="1024743"/>
          </a:xfrm>
          <a:prstGeom prst="rect">
            <a:avLst/>
          </a:prstGeom>
          <a:noFill/>
          <a:ln w="53848">
            <a:solidFill>
              <a:srgbClr val="C23E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3E38686A-E680-49E1-8B43-2A56D5648D9E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7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하드웨어 스케쥴</a:t>
            </a:r>
          </a:p>
        </p:txBody>
      </p:sp>
      <p:pic>
        <p:nvPicPr>
          <p:cNvPr id="13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DCBD838A-A379-40E6-9D4A-85CA91A1D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70" y="2548967"/>
            <a:ext cx="2340150" cy="23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3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지난 주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B3CBC-D5B6-45B5-ACDA-629E7A50CB1C}"/>
              </a:ext>
            </a:extLst>
          </p:cNvPr>
          <p:cNvSpPr txBox="1"/>
          <p:nvPr/>
        </p:nvSpPr>
        <p:spPr>
          <a:xfrm>
            <a:off x="484909" y="1517073"/>
            <a:ext cx="112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반납 시 정해진 위치에서 반납하지 않는 경우</a:t>
            </a:r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ko-KR" altLang="en-US" sz="4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D91D6-D381-43EC-AC7D-FFBCB967FCDD}"/>
              </a:ext>
            </a:extLst>
          </p:cNvPr>
          <p:cNvSpPr txBox="1"/>
          <p:nvPr/>
        </p:nvSpPr>
        <p:spPr>
          <a:xfrm>
            <a:off x="484909" y="2876130"/>
            <a:ext cx="107649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사진을 찍어야만 반납이 가능</a:t>
            </a:r>
            <a:endParaRPr lang="en-US" altLang="ko-KR" sz="3200" b="1" dirty="0">
              <a:solidFill>
                <a:srgbClr val="FF0000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사진을 찍음과 동시에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현재 </a:t>
            </a:r>
            <a:r>
              <a:rPr lang="en-US" altLang="ko-KR" sz="3200" b="1" dirty="0" err="1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gps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좌표를 확인해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정해진 반납 장소에 있는지를 확인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93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지난 주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B3CBC-D5B6-45B5-ACDA-629E7A50CB1C}"/>
              </a:ext>
            </a:extLst>
          </p:cNvPr>
          <p:cNvSpPr txBox="1"/>
          <p:nvPr/>
        </p:nvSpPr>
        <p:spPr>
          <a:xfrm>
            <a:off x="484909" y="1517073"/>
            <a:ext cx="112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 </a:t>
            </a:r>
            <a:r>
              <a:rPr lang="ko-KR" altLang="en-US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무료 이용 서비스 </a:t>
            </a:r>
            <a:r>
              <a:rPr lang="ko-KR" altLang="en-US" sz="4000" b="1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제공시</a:t>
            </a:r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공유자는 이득이 있는가</a:t>
            </a:r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ko-KR" altLang="en-US" sz="4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D91D6-D381-43EC-AC7D-FFBCB967FCDD}"/>
              </a:ext>
            </a:extLst>
          </p:cNvPr>
          <p:cNvSpPr txBox="1"/>
          <p:nvPr/>
        </p:nvSpPr>
        <p:spPr>
          <a:xfrm>
            <a:off x="484909" y="2876130"/>
            <a:ext cx="107649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이용자는 무료로 서비스를 이용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공유자가 받는 포인트는 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 제공 업체</a:t>
            </a:r>
            <a:r>
              <a:rPr lang="en-US" altLang="ko-KR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(SHAKE)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에서 제공</a:t>
            </a:r>
            <a:endParaRPr lang="en-US" altLang="ko-KR" sz="3200" b="1" dirty="0">
              <a:solidFill>
                <a:srgbClr val="FF0000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리워드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이벤트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개념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91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지난 주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B3CBC-D5B6-45B5-ACDA-629E7A50CB1C}"/>
              </a:ext>
            </a:extLst>
          </p:cNvPr>
          <p:cNvSpPr txBox="1"/>
          <p:nvPr/>
        </p:nvSpPr>
        <p:spPr>
          <a:xfrm>
            <a:off x="484909" y="1309392"/>
            <a:ext cx="112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 </a:t>
            </a:r>
            <a:r>
              <a:rPr lang="ko-KR" altLang="en-US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렌트 가격을 소유자가 정하는 것은 불합리</a:t>
            </a:r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ko-KR" altLang="en-US" sz="4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D91D6-D381-43EC-AC7D-FFBCB967FCDD}"/>
              </a:ext>
            </a:extLst>
          </p:cNvPr>
          <p:cNvSpPr txBox="1"/>
          <p:nvPr/>
        </p:nvSpPr>
        <p:spPr>
          <a:xfrm>
            <a:off x="484909" y="2168244"/>
            <a:ext cx="107649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시장 경제원리에 따라 사용자와 대여자가 만족하는 선에서 가격이 형성 될 것이 예상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모니터링을 통해 소수의 사용자가 많은 자전거를 등록하고 담합하는 것을 방지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‘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자전거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’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라는 재화는 생활에 필수적인 요소는 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X</a:t>
            </a:r>
          </a:p>
          <a:p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-&gt;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담합이 이루어질 환경이 아님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833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지난 주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B3CBC-D5B6-45B5-ACDA-629E7A50CB1C}"/>
              </a:ext>
            </a:extLst>
          </p:cNvPr>
          <p:cNvSpPr txBox="1"/>
          <p:nvPr/>
        </p:nvSpPr>
        <p:spPr>
          <a:xfrm>
            <a:off x="484909" y="1517073"/>
            <a:ext cx="112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5. </a:t>
            </a:r>
            <a:r>
              <a:rPr lang="ko-KR" altLang="en-US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자전거 보험에 대한 자세한 정보</a:t>
            </a:r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ko-KR" altLang="en-US" sz="4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955E7-3F0E-46E6-BB1E-85355555DAF8}"/>
              </a:ext>
            </a:extLst>
          </p:cNvPr>
          <p:cNvSpPr txBox="1"/>
          <p:nvPr/>
        </p:nvSpPr>
        <p:spPr>
          <a:xfrm>
            <a:off x="484909" y="2876130"/>
            <a:ext cx="107649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자체 수리 보험 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수리비 지원 제도 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대물보험 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소정의 보험료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를 선택하면 수리비 면책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실제 사고율 </a:t>
            </a:r>
            <a:r>
              <a:rPr lang="en-US" altLang="ko-KR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1%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미만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대부분이 가벼운 고장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6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지난 주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B3CBC-D5B6-45B5-ACDA-629E7A50CB1C}"/>
              </a:ext>
            </a:extLst>
          </p:cNvPr>
          <p:cNvSpPr txBox="1"/>
          <p:nvPr/>
        </p:nvSpPr>
        <p:spPr>
          <a:xfrm>
            <a:off x="484909" y="1517073"/>
            <a:ext cx="112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6. </a:t>
            </a:r>
            <a:r>
              <a:rPr lang="ko-KR" altLang="en-US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상위 랭킹 사용자의 수리 비용은 누가 제공하는가</a:t>
            </a:r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ko-KR" altLang="en-US" sz="4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D91D6-D381-43EC-AC7D-FFBCB967FCDD}"/>
              </a:ext>
            </a:extLst>
          </p:cNvPr>
          <p:cNvSpPr txBox="1"/>
          <p:nvPr/>
        </p:nvSpPr>
        <p:spPr>
          <a:xfrm>
            <a:off x="484909" y="2459789"/>
            <a:ext cx="107649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자전거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수리업체와 계약을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체결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업체는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광고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를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사용자는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무료 수리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를 제공 받을 수 있음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리워드</a:t>
            </a:r>
            <a:r>
              <a:rPr lang="en-US" altLang="ko-KR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이벤트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개념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상위 사용자에 한해 지급하는 것으로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비용 부담 보다는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사용자의 참여를 독려하는 효과가 더 클 것으로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예상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1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지난 주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B3CBC-D5B6-45B5-ACDA-629E7A50CB1C}"/>
              </a:ext>
            </a:extLst>
          </p:cNvPr>
          <p:cNvSpPr txBox="1"/>
          <p:nvPr/>
        </p:nvSpPr>
        <p:spPr>
          <a:xfrm>
            <a:off x="484909" y="1517073"/>
            <a:ext cx="112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7. </a:t>
            </a:r>
            <a:r>
              <a:rPr lang="ko-KR" altLang="en-US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이미 파손된 자전거를 대여하게 되면</a:t>
            </a:r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ko-KR" altLang="en-US" sz="4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D91D6-D381-43EC-AC7D-FFBCB967FCDD}"/>
              </a:ext>
            </a:extLst>
          </p:cNvPr>
          <p:cNvSpPr txBox="1"/>
          <p:nvPr/>
        </p:nvSpPr>
        <p:spPr>
          <a:xfrm>
            <a:off x="484909" y="3429000"/>
            <a:ext cx="10764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대여 할 때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사용자가 파손 사진을 찍고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환불 가능</a:t>
            </a:r>
            <a:endParaRPr lang="en-US" altLang="ko-KR" sz="3200" b="1" dirty="0">
              <a:solidFill>
                <a:srgbClr val="FF0000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70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0" y="366338"/>
            <a:ext cx="4651513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지난 주 피드백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B3CBC-D5B6-45B5-ACDA-629E7A50CB1C}"/>
              </a:ext>
            </a:extLst>
          </p:cNvPr>
          <p:cNvSpPr txBox="1"/>
          <p:nvPr/>
        </p:nvSpPr>
        <p:spPr>
          <a:xfrm>
            <a:off x="484909" y="1517073"/>
            <a:ext cx="112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8. </a:t>
            </a:r>
            <a:r>
              <a:rPr lang="ko-KR" altLang="en-US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자전거 도난에 대한 해결책이 있는가</a:t>
            </a:r>
            <a:r>
              <a:rPr lang="en-US" altLang="ko-KR" sz="4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?</a:t>
            </a:r>
            <a:endParaRPr lang="ko-KR" altLang="en-US" sz="4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D91D6-D381-43EC-AC7D-FFBCB967FCDD}"/>
              </a:ext>
            </a:extLst>
          </p:cNvPr>
          <p:cNvSpPr txBox="1"/>
          <p:nvPr/>
        </p:nvSpPr>
        <p:spPr>
          <a:xfrm>
            <a:off x="484909" y="2784763"/>
            <a:ext cx="107649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대여 시 도난에 대해서는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대여자의 정보가 저장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되어 있음</a:t>
            </a: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대여중이 아닐 때 일어나는 도난은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경찰에</a:t>
            </a:r>
            <a:r>
              <a:rPr lang="en-US" altLang="ko-KR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강제로 자물쇠를 열려고 할 때</a:t>
            </a:r>
            <a:r>
              <a:rPr lang="en-US" altLang="ko-KR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b="1" dirty="0" err="1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부저가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울리기 때문에 </a:t>
            </a:r>
            <a:r>
              <a:rPr lang="ko-KR" altLang="en-US" sz="32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일반 자전거들 보다 도난에 </a:t>
            </a:r>
            <a:r>
              <a:rPr lang="ko-KR" altLang="en-US" sz="3200" b="1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안전 </a:t>
            </a:r>
            <a:endParaRPr lang="en-US" altLang="ko-KR" sz="3200" b="1" dirty="0">
              <a:solidFill>
                <a:srgbClr val="FF0000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12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1062</Words>
  <Application>Microsoft Office PowerPoint</Application>
  <PresentationFormat>와이드스크린</PresentationFormat>
  <Paragraphs>177</Paragraphs>
  <Slides>27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아리따-돋움(TTF)-Bold</vt:lpstr>
      <vt:lpstr>Arial</vt:lpstr>
      <vt:lpstr>맑은 고딕</vt:lpstr>
      <vt:lpstr>아리따-돋움(TTF)-SemiBold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규리</dc:creator>
  <cp:lastModifiedBy>박 기철</cp:lastModifiedBy>
  <cp:revision>88</cp:revision>
  <dcterms:created xsi:type="dcterms:W3CDTF">2019-04-01T16:30:29Z</dcterms:created>
  <dcterms:modified xsi:type="dcterms:W3CDTF">2019-04-09T23:08:41Z</dcterms:modified>
</cp:coreProperties>
</file>